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56" r:id="rId3"/>
    <p:sldId id="257" r:id="rId4"/>
    <p:sldId id="258" r:id="rId5"/>
    <p:sldId id="262"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0759"/>
    <a:srgbClr val="C164E6"/>
    <a:srgbClr val="D75FEB"/>
    <a:srgbClr val="FF33CC"/>
    <a:srgbClr val="DE86D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87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svg>
</file>

<file path=ppt/media/image4.png>
</file>

<file path=ppt/media/image5.svg>
</file>

<file path=ppt/media/image6.jpe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67641-F05F-2FD4-2FA4-2E6EEB6438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35C5DD06-E465-F451-94DF-B068462D8F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9986336C-FE26-2767-61F4-7D241446124C}"/>
              </a:ext>
            </a:extLst>
          </p:cNvPr>
          <p:cNvSpPr>
            <a:spLocks noGrp="1"/>
          </p:cNvSpPr>
          <p:nvPr>
            <p:ph type="dt" sz="half" idx="10"/>
          </p:nvPr>
        </p:nvSpPr>
        <p:spPr/>
        <p:txBody>
          <a:bodyPr/>
          <a:lstStyle/>
          <a:p>
            <a:fld id="{04B66475-09BF-433E-A67C-0979A5F2B244}" type="datetimeFigureOut">
              <a:rPr lang="en-CA" smtClean="0"/>
              <a:t>2024-06-26</a:t>
            </a:fld>
            <a:endParaRPr lang="en-CA"/>
          </a:p>
        </p:txBody>
      </p:sp>
      <p:sp>
        <p:nvSpPr>
          <p:cNvPr id="5" name="Footer Placeholder 4">
            <a:extLst>
              <a:ext uri="{FF2B5EF4-FFF2-40B4-BE49-F238E27FC236}">
                <a16:creationId xmlns:a16="http://schemas.microsoft.com/office/drawing/2014/main" id="{931887AC-FAD6-E5F1-53A4-CB5DCC1864F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181903E-9BEF-8EF2-DF92-E32B23BE7F83}"/>
              </a:ext>
            </a:extLst>
          </p:cNvPr>
          <p:cNvSpPr>
            <a:spLocks noGrp="1"/>
          </p:cNvSpPr>
          <p:nvPr>
            <p:ph type="sldNum" sz="quarter" idx="12"/>
          </p:nvPr>
        </p:nvSpPr>
        <p:spPr/>
        <p:txBody>
          <a:bodyPr/>
          <a:lstStyle/>
          <a:p>
            <a:fld id="{C2135F3E-3577-4E30-97FD-5017D3E88917}" type="slidenum">
              <a:rPr lang="en-CA" smtClean="0"/>
              <a:t>‹#›</a:t>
            </a:fld>
            <a:endParaRPr lang="en-CA"/>
          </a:p>
        </p:txBody>
      </p:sp>
    </p:spTree>
    <p:extLst>
      <p:ext uri="{BB962C8B-B14F-4D97-AF65-F5344CB8AC3E}">
        <p14:creationId xmlns:p14="http://schemas.microsoft.com/office/powerpoint/2010/main" val="3985827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6906E-5A39-350E-5F3E-7DF288EF9DAA}"/>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C907FC55-C292-0AEA-AB80-8D99113B95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C0884C3-036D-74B2-0D7E-B8C6B88FFC24}"/>
              </a:ext>
            </a:extLst>
          </p:cNvPr>
          <p:cNvSpPr>
            <a:spLocks noGrp="1"/>
          </p:cNvSpPr>
          <p:nvPr>
            <p:ph type="dt" sz="half" idx="10"/>
          </p:nvPr>
        </p:nvSpPr>
        <p:spPr/>
        <p:txBody>
          <a:bodyPr/>
          <a:lstStyle/>
          <a:p>
            <a:fld id="{04B66475-09BF-433E-A67C-0979A5F2B244}" type="datetimeFigureOut">
              <a:rPr lang="en-CA" smtClean="0"/>
              <a:t>2024-06-26</a:t>
            </a:fld>
            <a:endParaRPr lang="en-CA"/>
          </a:p>
        </p:txBody>
      </p:sp>
      <p:sp>
        <p:nvSpPr>
          <p:cNvPr id="5" name="Footer Placeholder 4">
            <a:extLst>
              <a:ext uri="{FF2B5EF4-FFF2-40B4-BE49-F238E27FC236}">
                <a16:creationId xmlns:a16="http://schemas.microsoft.com/office/drawing/2014/main" id="{5BD80D64-3256-9EED-B65C-7F3CF822FF8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47D2812-39E2-43D5-41D8-6373A04A16F7}"/>
              </a:ext>
            </a:extLst>
          </p:cNvPr>
          <p:cNvSpPr>
            <a:spLocks noGrp="1"/>
          </p:cNvSpPr>
          <p:nvPr>
            <p:ph type="sldNum" sz="quarter" idx="12"/>
          </p:nvPr>
        </p:nvSpPr>
        <p:spPr/>
        <p:txBody>
          <a:bodyPr/>
          <a:lstStyle/>
          <a:p>
            <a:fld id="{C2135F3E-3577-4E30-97FD-5017D3E88917}" type="slidenum">
              <a:rPr lang="en-CA" smtClean="0"/>
              <a:t>‹#›</a:t>
            </a:fld>
            <a:endParaRPr lang="en-CA"/>
          </a:p>
        </p:txBody>
      </p:sp>
    </p:spTree>
    <p:extLst>
      <p:ext uri="{BB962C8B-B14F-4D97-AF65-F5344CB8AC3E}">
        <p14:creationId xmlns:p14="http://schemas.microsoft.com/office/powerpoint/2010/main" val="220659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F7C02A-B636-F890-AB79-C7DE32F6FFF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CD78B75F-9DA2-6139-F2F1-17CD729D18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F5EDCF8-3AA0-94E6-CAD8-921DC0DE183D}"/>
              </a:ext>
            </a:extLst>
          </p:cNvPr>
          <p:cNvSpPr>
            <a:spLocks noGrp="1"/>
          </p:cNvSpPr>
          <p:nvPr>
            <p:ph type="dt" sz="half" idx="10"/>
          </p:nvPr>
        </p:nvSpPr>
        <p:spPr/>
        <p:txBody>
          <a:bodyPr/>
          <a:lstStyle/>
          <a:p>
            <a:fld id="{04B66475-09BF-433E-A67C-0979A5F2B244}" type="datetimeFigureOut">
              <a:rPr lang="en-CA" smtClean="0"/>
              <a:t>2024-06-26</a:t>
            </a:fld>
            <a:endParaRPr lang="en-CA"/>
          </a:p>
        </p:txBody>
      </p:sp>
      <p:sp>
        <p:nvSpPr>
          <p:cNvPr id="5" name="Footer Placeholder 4">
            <a:extLst>
              <a:ext uri="{FF2B5EF4-FFF2-40B4-BE49-F238E27FC236}">
                <a16:creationId xmlns:a16="http://schemas.microsoft.com/office/drawing/2014/main" id="{4D44D88B-C350-C47C-E820-8B03F591907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00750CD-DE09-359D-737F-161697196BF2}"/>
              </a:ext>
            </a:extLst>
          </p:cNvPr>
          <p:cNvSpPr>
            <a:spLocks noGrp="1"/>
          </p:cNvSpPr>
          <p:nvPr>
            <p:ph type="sldNum" sz="quarter" idx="12"/>
          </p:nvPr>
        </p:nvSpPr>
        <p:spPr/>
        <p:txBody>
          <a:bodyPr/>
          <a:lstStyle/>
          <a:p>
            <a:fld id="{C2135F3E-3577-4E30-97FD-5017D3E88917}" type="slidenum">
              <a:rPr lang="en-CA" smtClean="0"/>
              <a:t>‹#›</a:t>
            </a:fld>
            <a:endParaRPr lang="en-CA"/>
          </a:p>
        </p:txBody>
      </p:sp>
    </p:spTree>
    <p:extLst>
      <p:ext uri="{BB962C8B-B14F-4D97-AF65-F5344CB8AC3E}">
        <p14:creationId xmlns:p14="http://schemas.microsoft.com/office/powerpoint/2010/main" val="2597043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A37FB-05DF-1E09-4AB7-C5895C1EBB3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A9BBC7F7-B98C-B2DF-B8CD-2A83459B59D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2717DD5-FF84-5484-4A59-267264E3B537}"/>
              </a:ext>
            </a:extLst>
          </p:cNvPr>
          <p:cNvSpPr>
            <a:spLocks noGrp="1"/>
          </p:cNvSpPr>
          <p:nvPr>
            <p:ph type="dt" sz="half" idx="10"/>
          </p:nvPr>
        </p:nvSpPr>
        <p:spPr/>
        <p:txBody>
          <a:bodyPr/>
          <a:lstStyle/>
          <a:p>
            <a:fld id="{04B66475-09BF-433E-A67C-0979A5F2B244}" type="datetimeFigureOut">
              <a:rPr lang="en-CA" smtClean="0"/>
              <a:t>2024-06-26</a:t>
            </a:fld>
            <a:endParaRPr lang="en-CA"/>
          </a:p>
        </p:txBody>
      </p:sp>
      <p:sp>
        <p:nvSpPr>
          <p:cNvPr id="5" name="Footer Placeholder 4">
            <a:extLst>
              <a:ext uri="{FF2B5EF4-FFF2-40B4-BE49-F238E27FC236}">
                <a16:creationId xmlns:a16="http://schemas.microsoft.com/office/drawing/2014/main" id="{285A3BD3-DB4D-59BB-8EB0-A3FE9EF0896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07C7E93-33B7-52C7-378C-C14A6E28B995}"/>
              </a:ext>
            </a:extLst>
          </p:cNvPr>
          <p:cNvSpPr>
            <a:spLocks noGrp="1"/>
          </p:cNvSpPr>
          <p:nvPr>
            <p:ph type="sldNum" sz="quarter" idx="12"/>
          </p:nvPr>
        </p:nvSpPr>
        <p:spPr/>
        <p:txBody>
          <a:bodyPr/>
          <a:lstStyle/>
          <a:p>
            <a:fld id="{C2135F3E-3577-4E30-97FD-5017D3E88917}" type="slidenum">
              <a:rPr lang="en-CA" smtClean="0"/>
              <a:t>‹#›</a:t>
            </a:fld>
            <a:endParaRPr lang="en-CA"/>
          </a:p>
        </p:txBody>
      </p:sp>
    </p:spTree>
    <p:extLst>
      <p:ext uri="{BB962C8B-B14F-4D97-AF65-F5344CB8AC3E}">
        <p14:creationId xmlns:p14="http://schemas.microsoft.com/office/powerpoint/2010/main" val="1821881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58865-BEB4-75E2-2B85-4010537E42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C1134AA9-7DBE-26A0-15A8-8B64913CA24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C4C9E0-F411-FEC5-58A0-E05A8576E615}"/>
              </a:ext>
            </a:extLst>
          </p:cNvPr>
          <p:cNvSpPr>
            <a:spLocks noGrp="1"/>
          </p:cNvSpPr>
          <p:nvPr>
            <p:ph type="dt" sz="half" idx="10"/>
          </p:nvPr>
        </p:nvSpPr>
        <p:spPr/>
        <p:txBody>
          <a:bodyPr/>
          <a:lstStyle/>
          <a:p>
            <a:fld id="{04B66475-09BF-433E-A67C-0979A5F2B244}" type="datetimeFigureOut">
              <a:rPr lang="en-CA" smtClean="0"/>
              <a:t>2024-06-26</a:t>
            </a:fld>
            <a:endParaRPr lang="en-CA"/>
          </a:p>
        </p:txBody>
      </p:sp>
      <p:sp>
        <p:nvSpPr>
          <p:cNvPr id="5" name="Footer Placeholder 4">
            <a:extLst>
              <a:ext uri="{FF2B5EF4-FFF2-40B4-BE49-F238E27FC236}">
                <a16:creationId xmlns:a16="http://schemas.microsoft.com/office/drawing/2014/main" id="{A6689F0F-ED7D-6056-8C40-FE39D228074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DB06F80-3B23-E09B-753D-50C51382D25F}"/>
              </a:ext>
            </a:extLst>
          </p:cNvPr>
          <p:cNvSpPr>
            <a:spLocks noGrp="1"/>
          </p:cNvSpPr>
          <p:nvPr>
            <p:ph type="sldNum" sz="quarter" idx="12"/>
          </p:nvPr>
        </p:nvSpPr>
        <p:spPr/>
        <p:txBody>
          <a:bodyPr/>
          <a:lstStyle/>
          <a:p>
            <a:fld id="{C2135F3E-3577-4E30-97FD-5017D3E88917}" type="slidenum">
              <a:rPr lang="en-CA" smtClean="0"/>
              <a:t>‹#›</a:t>
            </a:fld>
            <a:endParaRPr lang="en-CA"/>
          </a:p>
        </p:txBody>
      </p:sp>
    </p:spTree>
    <p:extLst>
      <p:ext uri="{BB962C8B-B14F-4D97-AF65-F5344CB8AC3E}">
        <p14:creationId xmlns:p14="http://schemas.microsoft.com/office/powerpoint/2010/main" val="3385531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89BA0-02AE-A2B2-9146-43FEC26EE0E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B3C2833-1F1F-6BD8-846A-FDEF7E9B1B8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9E36DD2-41D3-9B3D-D39E-C9A8C191FF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BD7B666E-E0BC-B786-9267-FF7576718520}"/>
              </a:ext>
            </a:extLst>
          </p:cNvPr>
          <p:cNvSpPr>
            <a:spLocks noGrp="1"/>
          </p:cNvSpPr>
          <p:nvPr>
            <p:ph type="dt" sz="half" idx="10"/>
          </p:nvPr>
        </p:nvSpPr>
        <p:spPr/>
        <p:txBody>
          <a:bodyPr/>
          <a:lstStyle/>
          <a:p>
            <a:fld id="{04B66475-09BF-433E-A67C-0979A5F2B244}" type="datetimeFigureOut">
              <a:rPr lang="en-CA" smtClean="0"/>
              <a:t>2024-06-26</a:t>
            </a:fld>
            <a:endParaRPr lang="en-CA"/>
          </a:p>
        </p:txBody>
      </p:sp>
      <p:sp>
        <p:nvSpPr>
          <p:cNvPr id="6" name="Footer Placeholder 5">
            <a:extLst>
              <a:ext uri="{FF2B5EF4-FFF2-40B4-BE49-F238E27FC236}">
                <a16:creationId xmlns:a16="http://schemas.microsoft.com/office/drawing/2014/main" id="{8B0F7621-BF00-89FC-EAC2-75C61F5D6D1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5219F92D-8FD5-056B-3566-7C1E66492210}"/>
              </a:ext>
            </a:extLst>
          </p:cNvPr>
          <p:cNvSpPr>
            <a:spLocks noGrp="1"/>
          </p:cNvSpPr>
          <p:nvPr>
            <p:ph type="sldNum" sz="quarter" idx="12"/>
          </p:nvPr>
        </p:nvSpPr>
        <p:spPr/>
        <p:txBody>
          <a:bodyPr/>
          <a:lstStyle/>
          <a:p>
            <a:fld id="{C2135F3E-3577-4E30-97FD-5017D3E88917}" type="slidenum">
              <a:rPr lang="en-CA" smtClean="0"/>
              <a:t>‹#›</a:t>
            </a:fld>
            <a:endParaRPr lang="en-CA"/>
          </a:p>
        </p:txBody>
      </p:sp>
    </p:spTree>
    <p:extLst>
      <p:ext uri="{BB962C8B-B14F-4D97-AF65-F5344CB8AC3E}">
        <p14:creationId xmlns:p14="http://schemas.microsoft.com/office/powerpoint/2010/main" val="2549500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F99E-814B-995D-0DD5-530A0FAC63E6}"/>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ADF1FDB-96CB-429D-1A83-888D8C5A88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26B66B-3F9A-8551-6A5A-9BCFC2C1B9D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8B2F6449-E172-26EE-D7C2-9354BE8CE8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C2CEB7-3507-46BA-C731-1C71D2BC8AF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90195CC8-AA67-193A-BFBD-63AB0083F545}"/>
              </a:ext>
            </a:extLst>
          </p:cNvPr>
          <p:cNvSpPr>
            <a:spLocks noGrp="1"/>
          </p:cNvSpPr>
          <p:nvPr>
            <p:ph type="dt" sz="half" idx="10"/>
          </p:nvPr>
        </p:nvSpPr>
        <p:spPr/>
        <p:txBody>
          <a:bodyPr/>
          <a:lstStyle/>
          <a:p>
            <a:fld id="{04B66475-09BF-433E-A67C-0979A5F2B244}" type="datetimeFigureOut">
              <a:rPr lang="en-CA" smtClean="0"/>
              <a:t>2024-06-26</a:t>
            </a:fld>
            <a:endParaRPr lang="en-CA"/>
          </a:p>
        </p:txBody>
      </p:sp>
      <p:sp>
        <p:nvSpPr>
          <p:cNvPr id="8" name="Footer Placeholder 7">
            <a:extLst>
              <a:ext uri="{FF2B5EF4-FFF2-40B4-BE49-F238E27FC236}">
                <a16:creationId xmlns:a16="http://schemas.microsoft.com/office/drawing/2014/main" id="{D3BDC230-82ED-751C-763B-B080B39A5740}"/>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4E33F85F-1146-BBE1-2ACB-E3A8B2E43591}"/>
              </a:ext>
            </a:extLst>
          </p:cNvPr>
          <p:cNvSpPr>
            <a:spLocks noGrp="1"/>
          </p:cNvSpPr>
          <p:nvPr>
            <p:ph type="sldNum" sz="quarter" idx="12"/>
          </p:nvPr>
        </p:nvSpPr>
        <p:spPr/>
        <p:txBody>
          <a:bodyPr/>
          <a:lstStyle/>
          <a:p>
            <a:fld id="{C2135F3E-3577-4E30-97FD-5017D3E88917}" type="slidenum">
              <a:rPr lang="en-CA" smtClean="0"/>
              <a:t>‹#›</a:t>
            </a:fld>
            <a:endParaRPr lang="en-CA"/>
          </a:p>
        </p:txBody>
      </p:sp>
    </p:spTree>
    <p:extLst>
      <p:ext uri="{BB962C8B-B14F-4D97-AF65-F5344CB8AC3E}">
        <p14:creationId xmlns:p14="http://schemas.microsoft.com/office/powerpoint/2010/main" val="2330079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F713C-B314-35B9-394F-B49DB0FAD81F}"/>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92CA5C71-7E4B-D264-9FEA-9F16303FB551}"/>
              </a:ext>
            </a:extLst>
          </p:cNvPr>
          <p:cNvSpPr>
            <a:spLocks noGrp="1"/>
          </p:cNvSpPr>
          <p:nvPr>
            <p:ph type="dt" sz="half" idx="10"/>
          </p:nvPr>
        </p:nvSpPr>
        <p:spPr/>
        <p:txBody>
          <a:bodyPr/>
          <a:lstStyle/>
          <a:p>
            <a:fld id="{04B66475-09BF-433E-A67C-0979A5F2B244}" type="datetimeFigureOut">
              <a:rPr lang="en-CA" smtClean="0"/>
              <a:t>2024-06-26</a:t>
            </a:fld>
            <a:endParaRPr lang="en-CA"/>
          </a:p>
        </p:txBody>
      </p:sp>
      <p:sp>
        <p:nvSpPr>
          <p:cNvPr id="4" name="Footer Placeholder 3">
            <a:extLst>
              <a:ext uri="{FF2B5EF4-FFF2-40B4-BE49-F238E27FC236}">
                <a16:creationId xmlns:a16="http://schemas.microsoft.com/office/drawing/2014/main" id="{C4C624E9-40CA-45DE-9C2C-D095C4AE2690}"/>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BFC0D9AD-6BA6-1055-7482-B0630A6E588D}"/>
              </a:ext>
            </a:extLst>
          </p:cNvPr>
          <p:cNvSpPr>
            <a:spLocks noGrp="1"/>
          </p:cNvSpPr>
          <p:nvPr>
            <p:ph type="sldNum" sz="quarter" idx="12"/>
          </p:nvPr>
        </p:nvSpPr>
        <p:spPr/>
        <p:txBody>
          <a:bodyPr/>
          <a:lstStyle/>
          <a:p>
            <a:fld id="{C2135F3E-3577-4E30-97FD-5017D3E88917}" type="slidenum">
              <a:rPr lang="en-CA" smtClean="0"/>
              <a:t>‹#›</a:t>
            </a:fld>
            <a:endParaRPr lang="en-CA"/>
          </a:p>
        </p:txBody>
      </p:sp>
    </p:spTree>
    <p:extLst>
      <p:ext uri="{BB962C8B-B14F-4D97-AF65-F5344CB8AC3E}">
        <p14:creationId xmlns:p14="http://schemas.microsoft.com/office/powerpoint/2010/main" val="70184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91F8644-2092-0EF5-71C2-D20E38E32E9B}"/>
              </a:ext>
            </a:extLst>
          </p:cNvPr>
          <p:cNvSpPr>
            <a:spLocks noGrp="1"/>
          </p:cNvSpPr>
          <p:nvPr>
            <p:ph type="dt" sz="half" idx="10"/>
          </p:nvPr>
        </p:nvSpPr>
        <p:spPr/>
        <p:txBody>
          <a:bodyPr/>
          <a:lstStyle/>
          <a:p>
            <a:fld id="{04B66475-09BF-433E-A67C-0979A5F2B244}" type="datetimeFigureOut">
              <a:rPr lang="en-CA" smtClean="0"/>
              <a:t>2024-06-26</a:t>
            </a:fld>
            <a:endParaRPr lang="en-CA"/>
          </a:p>
        </p:txBody>
      </p:sp>
      <p:sp>
        <p:nvSpPr>
          <p:cNvPr id="3" name="Footer Placeholder 2">
            <a:extLst>
              <a:ext uri="{FF2B5EF4-FFF2-40B4-BE49-F238E27FC236}">
                <a16:creationId xmlns:a16="http://schemas.microsoft.com/office/drawing/2014/main" id="{10405914-DB62-84BE-0FB7-6A4B4382CDE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30F399BB-7AE4-4BA0-B478-17C611FB9F68}"/>
              </a:ext>
            </a:extLst>
          </p:cNvPr>
          <p:cNvSpPr>
            <a:spLocks noGrp="1"/>
          </p:cNvSpPr>
          <p:nvPr>
            <p:ph type="sldNum" sz="quarter" idx="12"/>
          </p:nvPr>
        </p:nvSpPr>
        <p:spPr/>
        <p:txBody>
          <a:bodyPr/>
          <a:lstStyle/>
          <a:p>
            <a:fld id="{C2135F3E-3577-4E30-97FD-5017D3E88917}" type="slidenum">
              <a:rPr lang="en-CA" smtClean="0"/>
              <a:t>‹#›</a:t>
            </a:fld>
            <a:endParaRPr lang="en-CA"/>
          </a:p>
        </p:txBody>
      </p:sp>
    </p:spTree>
    <p:extLst>
      <p:ext uri="{BB962C8B-B14F-4D97-AF65-F5344CB8AC3E}">
        <p14:creationId xmlns:p14="http://schemas.microsoft.com/office/powerpoint/2010/main" val="26433500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A1586-39DC-C05D-B726-E78F72013D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BE475B92-9E9E-14DA-1835-E8D86E5689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7B12933F-C148-1889-2286-C8DDD2A523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D3B20C-9B59-9E6A-F849-F3DBA1EC41EE}"/>
              </a:ext>
            </a:extLst>
          </p:cNvPr>
          <p:cNvSpPr>
            <a:spLocks noGrp="1"/>
          </p:cNvSpPr>
          <p:nvPr>
            <p:ph type="dt" sz="half" idx="10"/>
          </p:nvPr>
        </p:nvSpPr>
        <p:spPr/>
        <p:txBody>
          <a:bodyPr/>
          <a:lstStyle/>
          <a:p>
            <a:fld id="{04B66475-09BF-433E-A67C-0979A5F2B244}" type="datetimeFigureOut">
              <a:rPr lang="en-CA" smtClean="0"/>
              <a:t>2024-06-26</a:t>
            </a:fld>
            <a:endParaRPr lang="en-CA"/>
          </a:p>
        </p:txBody>
      </p:sp>
      <p:sp>
        <p:nvSpPr>
          <p:cNvPr id="6" name="Footer Placeholder 5">
            <a:extLst>
              <a:ext uri="{FF2B5EF4-FFF2-40B4-BE49-F238E27FC236}">
                <a16:creationId xmlns:a16="http://schemas.microsoft.com/office/drawing/2014/main" id="{5486DDA9-1993-0645-8A15-1F66CA17F8EE}"/>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F0C6709-F4B2-A01F-1437-E3B3EBA2FCAF}"/>
              </a:ext>
            </a:extLst>
          </p:cNvPr>
          <p:cNvSpPr>
            <a:spLocks noGrp="1"/>
          </p:cNvSpPr>
          <p:nvPr>
            <p:ph type="sldNum" sz="quarter" idx="12"/>
          </p:nvPr>
        </p:nvSpPr>
        <p:spPr/>
        <p:txBody>
          <a:bodyPr/>
          <a:lstStyle/>
          <a:p>
            <a:fld id="{C2135F3E-3577-4E30-97FD-5017D3E88917}" type="slidenum">
              <a:rPr lang="en-CA" smtClean="0"/>
              <a:t>‹#›</a:t>
            </a:fld>
            <a:endParaRPr lang="en-CA"/>
          </a:p>
        </p:txBody>
      </p:sp>
    </p:spTree>
    <p:extLst>
      <p:ext uri="{BB962C8B-B14F-4D97-AF65-F5344CB8AC3E}">
        <p14:creationId xmlns:p14="http://schemas.microsoft.com/office/powerpoint/2010/main" val="3164164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0FEB5-843A-858C-D115-FDD60816E2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FD6AEC67-F6EC-05A1-C5AB-DA6F78C004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20EFE4BA-5463-76A6-F684-F0FC6DC25B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5E06B9-7602-661D-2137-24600F6F6824}"/>
              </a:ext>
            </a:extLst>
          </p:cNvPr>
          <p:cNvSpPr>
            <a:spLocks noGrp="1"/>
          </p:cNvSpPr>
          <p:nvPr>
            <p:ph type="dt" sz="half" idx="10"/>
          </p:nvPr>
        </p:nvSpPr>
        <p:spPr/>
        <p:txBody>
          <a:bodyPr/>
          <a:lstStyle/>
          <a:p>
            <a:fld id="{04B66475-09BF-433E-A67C-0979A5F2B244}" type="datetimeFigureOut">
              <a:rPr lang="en-CA" smtClean="0"/>
              <a:t>2024-06-26</a:t>
            </a:fld>
            <a:endParaRPr lang="en-CA"/>
          </a:p>
        </p:txBody>
      </p:sp>
      <p:sp>
        <p:nvSpPr>
          <p:cNvPr id="6" name="Footer Placeholder 5">
            <a:extLst>
              <a:ext uri="{FF2B5EF4-FFF2-40B4-BE49-F238E27FC236}">
                <a16:creationId xmlns:a16="http://schemas.microsoft.com/office/drawing/2014/main" id="{0E93E82B-04DE-9944-780F-167A314925F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8182505A-DFE2-557B-A7F1-6FE9E262C0A7}"/>
              </a:ext>
            </a:extLst>
          </p:cNvPr>
          <p:cNvSpPr>
            <a:spLocks noGrp="1"/>
          </p:cNvSpPr>
          <p:nvPr>
            <p:ph type="sldNum" sz="quarter" idx="12"/>
          </p:nvPr>
        </p:nvSpPr>
        <p:spPr/>
        <p:txBody>
          <a:bodyPr/>
          <a:lstStyle/>
          <a:p>
            <a:fld id="{C2135F3E-3577-4E30-97FD-5017D3E88917}" type="slidenum">
              <a:rPr lang="en-CA" smtClean="0"/>
              <a:t>‹#›</a:t>
            </a:fld>
            <a:endParaRPr lang="en-CA"/>
          </a:p>
        </p:txBody>
      </p:sp>
    </p:spTree>
    <p:extLst>
      <p:ext uri="{BB962C8B-B14F-4D97-AF65-F5344CB8AC3E}">
        <p14:creationId xmlns:p14="http://schemas.microsoft.com/office/powerpoint/2010/main" val="37558499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CC88A3-BAD3-3BDD-EF93-60D0476AC1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9E9B15A-3BCA-C8FC-F812-BFB0914045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34B5511-D4FE-F054-DEA9-3A07FAA2EB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4B66475-09BF-433E-A67C-0979A5F2B244}" type="datetimeFigureOut">
              <a:rPr lang="en-CA" smtClean="0"/>
              <a:t>2024-06-26</a:t>
            </a:fld>
            <a:endParaRPr lang="en-CA"/>
          </a:p>
        </p:txBody>
      </p:sp>
      <p:sp>
        <p:nvSpPr>
          <p:cNvPr id="5" name="Footer Placeholder 4">
            <a:extLst>
              <a:ext uri="{FF2B5EF4-FFF2-40B4-BE49-F238E27FC236}">
                <a16:creationId xmlns:a16="http://schemas.microsoft.com/office/drawing/2014/main" id="{A621E553-2365-7584-17AA-45C7C795FC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FAE7EC92-37E5-8ED4-4C52-F03B9E3003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2135F3E-3577-4E30-97FD-5017D3E88917}" type="slidenum">
              <a:rPr lang="en-CA" smtClean="0"/>
              <a:t>‹#›</a:t>
            </a:fld>
            <a:endParaRPr lang="en-CA"/>
          </a:p>
        </p:txBody>
      </p:sp>
    </p:spTree>
    <p:extLst>
      <p:ext uri="{BB962C8B-B14F-4D97-AF65-F5344CB8AC3E}">
        <p14:creationId xmlns:p14="http://schemas.microsoft.com/office/powerpoint/2010/main" val="1840064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5B683-1D35-56C7-08C1-D313C77067B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9BA2296-8FFB-6F35-848E-B295AF03159F}"/>
              </a:ext>
            </a:extLst>
          </p:cNvPr>
          <p:cNvSpPr>
            <a:spLocks noGrp="1"/>
          </p:cNvSpPr>
          <p:nvPr>
            <p:ph idx="1"/>
          </p:nvPr>
        </p:nvSpPr>
        <p:spPr/>
        <p:txBody>
          <a:bodyPr/>
          <a:lstStyle/>
          <a:p>
            <a:endParaRPr lang="en-IN"/>
          </a:p>
        </p:txBody>
      </p:sp>
      <p:pic>
        <p:nvPicPr>
          <p:cNvPr id="4" name="Google Shape;82;p1">
            <a:extLst>
              <a:ext uri="{FF2B5EF4-FFF2-40B4-BE49-F238E27FC236}">
                <a16:creationId xmlns:a16="http://schemas.microsoft.com/office/drawing/2014/main" id="{EAA4D8D3-B4F0-9395-44F9-3E41B8D53E51}"/>
              </a:ext>
            </a:extLst>
          </p:cNvPr>
          <p:cNvPicPr preferRelativeResize="0"/>
          <p:nvPr/>
        </p:nvPicPr>
        <p:blipFill>
          <a:blip r:embed="rId2">
            <a:alphaModFix/>
          </a:blip>
          <a:stretch>
            <a:fillRect/>
          </a:stretch>
        </p:blipFill>
        <p:spPr>
          <a:xfrm>
            <a:off x="0" y="0"/>
            <a:ext cx="12192000" cy="6858000"/>
          </a:xfrm>
          <a:prstGeom prst="rect">
            <a:avLst/>
          </a:prstGeom>
          <a:noFill/>
          <a:ln>
            <a:noFill/>
          </a:ln>
        </p:spPr>
      </p:pic>
      <p:sp>
        <p:nvSpPr>
          <p:cNvPr id="5" name="TextBox 4">
            <a:extLst>
              <a:ext uri="{FF2B5EF4-FFF2-40B4-BE49-F238E27FC236}">
                <a16:creationId xmlns:a16="http://schemas.microsoft.com/office/drawing/2014/main" id="{326A78CF-0BAB-08FD-BF8B-B20D3EE81119}"/>
              </a:ext>
            </a:extLst>
          </p:cNvPr>
          <p:cNvSpPr txBox="1"/>
          <p:nvPr/>
        </p:nvSpPr>
        <p:spPr>
          <a:xfrm>
            <a:off x="6774426" y="4847303"/>
            <a:ext cx="3982065" cy="369332"/>
          </a:xfrm>
          <a:prstGeom prst="rect">
            <a:avLst/>
          </a:prstGeom>
          <a:noFill/>
        </p:spPr>
        <p:txBody>
          <a:bodyPr wrap="square" rtlCol="0">
            <a:spAutoFit/>
          </a:bodyPr>
          <a:lstStyle/>
          <a:p>
            <a:r>
              <a:rPr lang="en-US" b="1" dirty="0"/>
              <a:t>Team Name : Code Crafters</a:t>
            </a:r>
            <a:endParaRPr lang="en-IN" b="1" dirty="0"/>
          </a:p>
        </p:txBody>
      </p:sp>
      <p:sp>
        <p:nvSpPr>
          <p:cNvPr id="6" name="TextBox 5">
            <a:extLst>
              <a:ext uri="{FF2B5EF4-FFF2-40B4-BE49-F238E27FC236}">
                <a16:creationId xmlns:a16="http://schemas.microsoft.com/office/drawing/2014/main" id="{3B319938-CE69-1B8D-65BD-8017E169DEF2}"/>
              </a:ext>
            </a:extLst>
          </p:cNvPr>
          <p:cNvSpPr txBox="1"/>
          <p:nvPr/>
        </p:nvSpPr>
        <p:spPr>
          <a:xfrm>
            <a:off x="6774425" y="5250426"/>
            <a:ext cx="5299587" cy="923330"/>
          </a:xfrm>
          <a:prstGeom prst="rect">
            <a:avLst/>
          </a:prstGeom>
          <a:noFill/>
        </p:spPr>
        <p:txBody>
          <a:bodyPr wrap="square" rtlCol="0">
            <a:spAutoFit/>
          </a:bodyPr>
          <a:lstStyle/>
          <a:p>
            <a:r>
              <a:rPr lang="en-US" b="1" dirty="0"/>
              <a:t>Team Details – 1. Sanya Srivastava </a:t>
            </a:r>
            <a:br>
              <a:rPr lang="en-US" b="1" dirty="0"/>
            </a:br>
            <a:r>
              <a:rPr lang="en-US" b="1" dirty="0"/>
              <a:t>                                 2. Saloni </a:t>
            </a:r>
            <a:br>
              <a:rPr lang="en-US" b="1" dirty="0"/>
            </a:br>
            <a:r>
              <a:rPr lang="en-US" b="1" dirty="0"/>
              <a:t>College : Guru Nanak  Dev Engineering College</a:t>
            </a:r>
            <a:endParaRPr lang="en-IN" b="1" dirty="0"/>
          </a:p>
        </p:txBody>
      </p:sp>
    </p:spTree>
    <p:extLst>
      <p:ext uri="{BB962C8B-B14F-4D97-AF65-F5344CB8AC3E}">
        <p14:creationId xmlns:p14="http://schemas.microsoft.com/office/powerpoint/2010/main" val="2683784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1E571-9E06-8622-1AFA-E24E7E948086}"/>
              </a:ext>
            </a:extLst>
          </p:cNvPr>
          <p:cNvSpPr>
            <a:spLocks noGrp="1"/>
          </p:cNvSpPr>
          <p:nvPr>
            <p:ph type="ctrTitle"/>
          </p:nvPr>
        </p:nvSpPr>
        <p:spPr>
          <a:xfrm>
            <a:off x="796583" y="285092"/>
            <a:ext cx="7147881" cy="694659"/>
          </a:xfrm>
        </p:spPr>
        <p:txBody>
          <a:bodyPr>
            <a:noAutofit/>
          </a:bodyPr>
          <a:lstStyle/>
          <a:p>
            <a:pPr algn="l"/>
            <a:r>
              <a:rPr lang="en-US" sz="2000" b="1" dirty="0">
                <a:solidFill>
                  <a:srgbClr val="D75FEB"/>
                </a:solidFill>
                <a:latin typeface="Times New Roman" panose="02020603050405020304" pitchFamily="18" charset="0"/>
                <a:cs typeface="Times New Roman" panose="02020603050405020304" pitchFamily="18" charset="0"/>
              </a:rPr>
              <a:t>Transforming Fast Fashion: AI-Powered Recommendations, Virtual Styling and Enhanced Customer Engagement.</a:t>
            </a:r>
            <a:endParaRPr lang="en-CA" sz="2000" b="1" dirty="0">
              <a:solidFill>
                <a:srgbClr val="D75FEB"/>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410ADA6-30F8-157D-C071-A8287E3917E9}"/>
              </a:ext>
            </a:extLst>
          </p:cNvPr>
          <p:cNvSpPr>
            <a:spLocks noGrp="1"/>
          </p:cNvSpPr>
          <p:nvPr>
            <p:ph type="subTitle" idx="1"/>
          </p:nvPr>
        </p:nvSpPr>
        <p:spPr>
          <a:xfrm>
            <a:off x="855404" y="1045469"/>
            <a:ext cx="5122607" cy="694659"/>
          </a:xfrm>
        </p:spPr>
        <p:txBody>
          <a:bodyPr>
            <a:normAutofit/>
          </a:bodyPr>
          <a:lstStyle/>
          <a:p>
            <a:pPr algn="l"/>
            <a:r>
              <a:rPr lang="en-US" sz="3200" b="1" dirty="0">
                <a:solidFill>
                  <a:schemeClr val="bg2">
                    <a:lumMod val="10000"/>
                  </a:schemeClr>
                </a:solidFill>
                <a:latin typeface="Times New Roman" panose="02020603050405020304" pitchFamily="18" charset="0"/>
                <a:cs typeface="Times New Roman" panose="02020603050405020304" pitchFamily="18" charset="0"/>
              </a:rPr>
              <a:t>Idea/Approach Details</a:t>
            </a:r>
            <a:endParaRPr lang="en-CA" sz="3200" b="1"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601A10C1-5D33-D80C-31E6-C0FB0AC4A5C5}"/>
              </a:ext>
            </a:extLst>
          </p:cNvPr>
          <p:cNvSpPr txBox="1"/>
          <p:nvPr/>
        </p:nvSpPr>
        <p:spPr>
          <a:xfrm>
            <a:off x="865234" y="1605791"/>
            <a:ext cx="2340079" cy="400110"/>
          </a:xfrm>
          <a:prstGeom prst="rect">
            <a:avLst/>
          </a:prstGeom>
          <a:noFill/>
        </p:spPr>
        <p:txBody>
          <a:bodyPr wrap="square" rtlCol="0">
            <a:spAutoFit/>
          </a:bodyPr>
          <a:lstStyle/>
          <a:p>
            <a:r>
              <a:rPr lang="en-US" sz="2000" b="1" dirty="0">
                <a:solidFill>
                  <a:srgbClr val="FF0000"/>
                </a:solidFill>
                <a:latin typeface="Times New Roman" panose="02020603050405020304" pitchFamily="18" charset="0"/>
                <a:cs typeface="Times New Roman" panose="02020603050405020304" pitchFamily="18" charset="0"/>
              </a:rPr>
              <a:t>Idea Description</a:t>
            </a:r>
            <a:endParaRPr lang="en-CA" sz="2000" b="1" dirty="0">
              <a:solidFill>
                <a:srgbClr val="FF0000"/>
              </a:solidFill>
              <a:latin typeface="Times New Roman" panose="02020603050405020304" pitchFamily="18" charset="0"/>
              <a:cs typeface="Times New Roman" panose="02020603050405020304" pitchFamily="18" charset="0"/>
            </a:endParaRPr>
          </a:p>
        </p:txBody>
      </p:sp>
      <p:pic>
        <p:nvPicPr>
          <p:cNvPr id="6" name="Graphic 5" descr="A lightbulb">
            <a:extLst>
              <a:ext uri="{FF2B5EF4-FFF2-40B4-BE49-F238E27FC236}">
                <a16:creationId xmlns:a16="http://schemas.microsoft.com/office/drawing/2014/main" id="{C31B5B62-C42E-54EB-C8A4-D7784ED030F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6641" y="1364931"/>
            <a:ext cx="747253" cy="747253"/>
          </a:xfrm>
          <a:prstGeom prst="rect">
            <a:avLst/>
          </a:prstGeom>
        </p:spPr>
      </p:pic>
      <p:grpSp>
        <p:nvGrpSpPr>
          <p:cNvPr id="15" name="Group 14">
            <a:extLst>
              <a:ext uri="{FF2B5EF4-FFF2-40B4-BE49-F238E27FC236}">
                <a16:creationId xmlns:a16="http://schemas.microsoft.com/office/drawing/2014/main" id="{434AABC5-BEB5-0A0D-8EF2-52833CE90A78}"/>
              </a:ext>
            </a:extLst>
          </p:cNvPr>
          <p:cNvGrpSpPr/>
          <p:nvPr/>
        </p:nvGrpSpPr>
        <p:grpSpPr>
          <a:xfrm>
            <a:off x="373621" y="2077168"/>
            <a:ext cx="7099238" cy="1736894"/>
            <a:chOff x="343952" y="2104863"/>
            <a:chExt cx="7099238" cy="1736894"/>
          </a:xfrm>
        </p:grpSpPr>
        <p:sp>
          <p:nvSpPr>
            <p:cNvPr id="7" name="TextBox 6">
              <a:extLst>
                <a:ext uri="{FF2B5EF4-FFF2-40B4-BE49-F238E27FC236}">
                  <a16:creationId xmlns:a16="http://schemas.microsoft.com/office/drawing/2014/main" id="{EBE37680-92A3-5258-A742-82F3ADF55F71}"/>
                </a:ext>
              </a:extLst>
            </p:cNvPr>
            <p:cNvSpPr txBox="1"/>
            <p:nvPr/>
          </p:nvSpPr>
          <p:spPr>
            <a:xfrm>
              <a:off x="825735" y="2104863"/>
              <a:ext cx="1887795" cy="400110"/>
            </a:xfrm>
            <a:prstGeom prst="rect">
              <a:avLst/>
            </a:prstGeom>
            <a:noFill/>
          </p:spPr>
          <p:txBody>
            <a:bodyPr wrap="square" rtlCol="0">
              <a:spAutoFit/>
            </a:bodyPr>
            <a:lstStyle/>
            <a:p>
              <a:r>
                <a:rPr lang="en-IN" sz="2000" b="1" dirty="0">
                  <a:solidFill>
                    <a:schemeClr val="tx1">
                      <a:lumMod val="95000"/>
                      <a:lumOff val="5000"/>
                    </a:schemeClr>
                  </a:solidFill>
                  <a:latin typeface="Times New Roman" panose="02020603050405020304" pitchFamily="18" charset="0"/>
                  <a:cs typeface="Times New Roman" panose="02020603050405020304" pitchFamily="18" charset="0"/>
                </a:rPr>
                <a:t>The Problem</a:t>
              </a:r>
              <a:endParaRPr lang="en-CA" sz="20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pic>
          <p:nvPicPr>
            <p:cNvPr id="9" name="Graphic 8" descr="Question mark with solid fill">
              <a:extLst>
                <a:ext uri="{FF2B5EF4-FFF2-40B4-BE49-F238E27FC236}">
                  <a16:creationId xmlns:a16="http://schemas.microsoft.com/office/drawing/2014/main" id="{D1BAB3C2-88C5-AEE3-EAB8-48752B7C123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43952" y="2106357"/>
              <a:ext cx="452629" cy="452629"/>
            </a:xfrm>
            <a:prstGeom prst="rect">
              <a:avLst/>
            </a:prstGeom>
          </p:spPr>
        </p:pic>
        <p:sp>
          <p:nvSpPr>
            <p:cNvPr id="10" name="TextBox 9">
              <a:extLst>
                <a:ext uri="{FF2B5EF4-FFF2-40B4-BE49-F238E27FC236}">
                  <a16:creationId xmlns:a16="http://schemas.microsoft.com/office/drawing/2014/main" id="{34F367B0-C529-EE2F-8F27-5276EC7D2363}"/>
                </a:ext>
              </a:extLst>
            </p:cNvPr>
            <p:cNvSpPr txBox="1"/>
            <p:nvPr/>
          </p:nvSpPr>
          <p:spPr>
            <a:xfrm>
              <a:off x="796581" y="2518318"/>
              <a:ext cx="6646609" cy="1323439"/>
            </a:xfrm>
            <a:prstGeom prst="rect">
              <a:avLst/>
            </a:prstGeom>
            <a:noFill/>
          </p:spPr>
          <p:txBody>
            <a:bodyPr wrap="square" rtlCol="0">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Trend-Centric Recommendations: Employ AI-driven recommendation systems that analyze current fashion trends, customer preferences, and purchase history to deliver tailored product suggestions, enhancing customer engagement and conversion rates in the fast fashion segment</a:t>
              </a:r>
            </a:p>
            <a:p>
              <a:endParaRPr lang="en-CA" sz="1600" dirty="0">
                <a:solidFill>
                  <a:schemeClr val="accent1">
                    <a:lumMod val="75000"/>
                  </a:schemeClr>
                </a:solidFill>
                <a:latin typeface="Times New Roman" panose="02020603050405020304" pitchFamily="18" charset="0"/>
                <a:cs typeface="Times New Roman" panose="02020603050405020304" pitchFamily="18" charset="0"/>
              </a:endParaRPr>
            </a:p>
          </p:txBody>
        </p:sp>
      </p:grpSp>
      <p:sp>
        <p:nvSpPr>
          <p:cNvPr id="11" name="TextBox 10">
            <a:extLst>
              <a:ext uri="{FF2B5EF4-FFF2-40B4-BE49-F238E27FC236}">
                <a16:creationId xmlns:a16="http://schemas.microsoft.com/office/drawing/2014/main" id="{6DB5D48B-1046-38C1-F2D4-94F16D313912}"/>
              </a:ext>
            </a:extLst>
          </p:cNvPr>
          <p:cNvSpPr txBox="1"/>
          <p:nvPr/>
        </p:nvSpPr>
        <p:spPr>
          <a:xfrm>
            <a:off x="894903" y="3512066"/>
            <a:ext cx="1995949" cy="400110"/>
          </a:xfrm>
          <a:prstGeom prst="rect">
            <a:avLst/>
          </a:prstGeom>
          <a:noFill/>
        </p:spPr>
        <p:txBody>
          <a:bodyPr wrap="square" rtlCol="0">
            <a:spAutoFit/>
          </a:bodyPr>
          <a:lstStyle/>
          <a:p>
            <a:r>
              <a:rPr lang="en-IN" sz="2000" b="1" dirty="0">
                <a:solidFill>
                  <a:schemeClr val="tx1">
                    <a:lumMod val="95000"/>
                    <a:lumOff val="5000"/>
                  </a:schemeClr>
                </a:solidFill>
                <a:latin typeface="Times New Roman" panose="02020603050405020304" pitchFamily="18" charset="0"/>
                <a:cs typeface="Times New Roman" panose="02020603050405020304" pitchFamily="18" charset="0"/>
              </a:rPr>
              <a:t>The Need</a:t>
            </a:r>
            <a:endParaRPr lang="en-CA" sz="20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3420F3D4-5959-8B0F-ECDF-DF469D995E4B}"/>
              </a:ext>
            </a:extLst>
          </p:cNvPr>
          <p:cNvSpPr txBox="1"/>
          <p:nvPr/>
        </p:nvSpPr>
        <p:spPr>
          <a:xfrm>
            <a:off x="826250" y="3934758"/>
            <a:ext cx="7088977" cy="2800767"/>
          </a:xfrm>
          <a:prstGeom prst="rect">
            <a:avLst/>
          </a:prstGeom>
          <a:noFill/>
        </p:spPr>
        <p:txBody>
          <a:bodyPr wrap="square" rtlCol="0">
            <a:spAutoFit/>
          </a:bodyPr>
          <a:lstStyle/>
          <a:p>
            <a:r>
              <a:rPr lang="en-US" sz="1600" dirty="0">
                <a:solidFill>
                  <a:schemeClr val="accent1">
                    <a:lumMod val="75000"/>
                  </a:schemeClr>
                </a:solidFill>
                <a:latin typeface="Times New Roman" panose="02020603050405020304" pitchFamily="18" charset="0"/>
                <a:cs typeface="Times New Roman" panose="02020603050405020304" pitchFamily="18" charset="0"/>
              </a:rPr>
              <a:t>In the fast-paced world of fast fashion , and as a Gen-Z staying ahead of trends and meeting customer expectations is crucial. Gen-Z of today want personalized encounters that go with their own tastes and fashion sense. </a:t>
            </a:r>
          </a:p>
          <a:p>
            <a:r>
              <a:rPr lang="en-US" sz="1600" dirty="0">
                <a:solidFill>
                  <a:schemeClr val="accent1">
                    <a:lumMod val="75000"/>
                  </a:schemeClr>
                </a:solidFill>
                <a:latin typeface="Times New Roman" panose="02020603050405020304" pitchFamily="18" charset="0"/>
                <a:cs typeface="Times New Roman" panose="02020603050405020304" pitchFamily="18" charset="0"/>
              </a:rPr>
              <a:t>Currently, recommendation systems frequently struggle to provide a completely customized shopping experience that enhances conversion rates and maintains customer engagement. </a:t>
            </a:r>
          </a:p>
          <a:p>
            <a:endParaRPr lang="en-US" sz="1600" dirty="0">
              <a:solidFill>
                <a:schemeClr val="accent1">
                  <a:lumMod val="75000"/>
                </a:schemeClr>
              </a:solidFill>
              <a:latin typeface="Times New Roman" panose="02020603050405020304" pitchFamily="18" charset="0"/>
              <a:cs typeface="Times New Roman" panose="02020603050405020304" pitchFamily="18" charset="0"/>
            </a:endParaRPr>
          </a:p>
          <a:p>
            <a:r>
              <a:rPr lang="en-US" sz="1600" dirty="0">
                <a:solidFill>
                  <a:schemeClr val="accent1">
                    <a:lumMod val="75000"/>
                  </a:schemeClr>
                </a:solidFill>
                <a:latin typeface="Times New Roman" panose="02020603050405020304" pitchFamily="18" charset="0"/>
                <a:cs typeface="Times New Roman" panose="02020603050405020304" pitchFamily="18" charset="0"/>
              </a:rPr>
              <a:t>In order to tackle this issue, an advanced artificial intelligence (AI) recommendation system is essential, which not only evaluates current fashion trends but also utilizes client preferences and past purchases to deliver highly customized product recommendations.</a:t>
            </a:r>
            <a:endParaRPr lang="en-CA" sz="1600" dirty="0">
              <a:solidFill>
                <a:schemeClr val="accent1">
                  <a:lumMod val="75000"/>
                </a:schemeClr>
              </a:solidFill>
              <a:latin typeface="Times New Roman" panose="02020603050405020304" pitchFamily="18" charset="0"/>
              <a:cs typeface="Times New Roman" panose="02020603050405020304" pitchFamily="18" charset="0"/>
            </a:endParaRPr>
          </a:p>
        </p:txBody>
      </p:sp>
      <p:pic>
        <p:nvPicPr>
          <p:cNvPr id="14" name="Picture 13" descr="A person holding a pencil next to a clipboard&#10;&#10;Description automatically generated">
            <a:extLst>
              <a:ext uri="{FF2B5EF4-FFF2-40B4-BE49-F238E27FC236}">
                <a16:creationId xmlns:a16="http://schemas.microsoft.com/office/drawing/2014/main" id="{19B7CF70-FAF1-52DE-D14D-6618AAF849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0967" y="3470487"/>
            <a:ext cx="633936" cy="422692"/>
          </a:xfrm>
          <a:prstGeom prst="rect">
            <a:avLst/>
          </a:prstGeom>
        </p:spPr>
      </p:pic>
      <p:pic>
        <p:nvPicPr>
          <p:cNvPr id="8" name="Picture 7" descr="A person in a blue jacket&#10;&#10;Description automatically generated">
            <a:extLst>
              <a:ext uri="{FF2B5EF4-FFF2-40B4-BE49-F238E27FC236}">
                <a16:creationId xmlns:a16="http://schemas.microsoft.com/office/drawing/2014/main" id="{A11550E0-71BC-40C0-A112-8B083DEE005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03829" y="1427197"/>
            <a:ext cx="4011195" cy="3997659"/>
          </a:xfrm>
          <a:prstGeom prst="rect">
            <a:avLst/>
          </a:prstGeom>
        </p:spPr>
      </p:pic>
    </p:spTree>
    <p:extLst>
      <p:ext uri="{BB962C8B-B14F-4D97-AF65-F5344CB8AC3E}">
        <p14:creationId xmlns:p14="http://schemas.microsoft.com/office/powerpoint/2010/main" val="3641248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D808E-CD6E-B13F-2E6C-A8B71DC739BF}"/>
              </a:ext>
            </a:extLst>
          </p:cNvPr>
          <p:cNvSpPr>
            <a:spLocks noGrp="1"/>
          </p:cNvSpPr>
          <p:nvPr>
            <p:ph type="title"/>
          </p:nvPr>
        </p:nvSpPr>
        <p:spPr>
          <a:xfrm>
            <a:off x="730045" y="473280"/>
            <a:ext cx="2898058" cy="490281"/>
          </a:xfrm>
        </p:spPr>
        <p:txBody>
          <a:bodyPr>
            <a:noAutofit/>
          </a:bodyPr>
          <a:lstStyle/>
          <a:p>
            <a:r>
              <a:rPr lang="en-IN" sz="2000" b="1" dirty="0">
                <a:solidFill>
                  <a:schemeClr val="bg2">
                    <a:lumMod val="10000"/>
                  </a:schemeClr>
                </a:solidFill>
                <a:latin typeface="Times New Roman" panose="02020603050405020304" pitchFamily="18" charset="0"/>
                <a:cs typeface="Times New Roman" panose="02020603050405020304" pitchFamily="18" charset="0"/>
              </a:rPr>
              <a:t>The Proposed Solution </a:t>
            </a:r>
            <a:endParaRPr lang="en-CA" sz="2000" b="1"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56760F5-5BDB-82C8-5F3B-F75FB5C43C8C}"/>
              </a:ext>
            </a:extLst>
          </p:cNvPr>
          <p:cNvSpPr>
            <a:spLocks noGrp="1"/>
          </p:cNvSpPr>
          <p:nvPr>
            <p:ph idx="1"/>
          </p:nvPr>
        </p:nvSpPr>
        <p:spPr>
          <a:xfrm>
            <a:off x="0" y="943896"/>
            <a:ext cx="6919452" cy="5676388"/>
          </a:xfrm>
        </p:spPr>
        <p:txBody>
          <a:bodyPr>
            <a:normAutofit/>
          </a:bodyPr>
          <a:lstStyle/>
          <a:p>
            <a:pPr marL="0" indent="0">
              <a:buNone/>
            </a:pPr>
            <a:r>
              <a:rPr lang="en-US" sz="1600" dirty="0">
                <a:solidFill>
                  <a:schemeClr val="accent1"/>
                </a:solidFill>
                <a:latin typeface="Times New Roman" panose="02020603050405020304" pitchFamily="18" charset="0"/>
                <a:cs typeface="Times New Roman" panose="02020603050405020304" pitchFamily="18" charset="0"/>
              </a:rPr>
              <a:t>In the rapidly evolving fashion sector, our solution utilizes cutting-edge AI technology to improve client interaction and increase conversion rates.</a:t>
            </a:r>
            <a:r>
              <a:rPr lang="en-US" sz="1600" dirty="0">
                <a:latin typeface="Times New Roman" panose="02020603050405020304" pitchFamily="18" charset="0"/>
                <a:cs typeface="Times New Roman" panose="02020603050405020304" pitchFamily="18" charset="0"/>
              </a:rPr>
              <a:t> </a:t>
            </a:r>
            <a:br>
              <a:rPr lang="en-US" sz="1600" dirty="0">
                <a:latin typeface="Times New Roman" panose="02020603050405020304" pitchFamily="18" charset="0"/>
                <a:cs typeface="Times New Roman" panose="02020603050405020304" pitchFamily="18" charset="0"/>
              </a:rPr>
            </a:br>
            <a:r>
              <a:rPr lang="en-US" sz="1800" u="sng" dirty="0">
                <a:solidFill>
                  <a:srgbClr val="870759"/>
                </a:solidFill>
                <a:latin typeface="Times New Roman" panose="02020603050405020304" pitchFamily="18" charset="0"/>
                <a:cs typeface="Times New Roman" panose="02020603050405020304" pitchFamily="18" charset="0"/>
              </a:rPr>
              <a:t>Here's how:</a:t>
            </a:r>
          </a:p>
          <a:p>
            <a:r>
              <a:rPr lang="en-US" sz="1600" dirty="0">
                <a:solidFill>
                  <a:srgbClr val="870759"/>
                </a:solidFill>
                <a:latin typeface="Times New Roman" panose="02020603050405020304" pitchFamily="18" charset="0"/>
                <a:cs typeface="Times New Roman" panose="02020603050405020304" pitchFamily="18" charset="0"/>
              </a:rPr>
              <a:t>Trend Analysis through Social Media Integration:</a:t>
            </a:r>
          </a:p>
          <a:p>
            <a:pPr marL="0" indent="0">
              <a:buNone/>
            </a:pPr>
            <a:r>
              <a:rPr lang="en-US" sz="1600" dirty="0">
                <a:solidFill>
                  <a:schemeClr val="accent4">
                    <a:lumMod val="50000"/>
                  </a:schemeClr>
                </a:solidFill>
                <a:latin typeface="Times New Roman" panose="02020603050405020304" pitchFamily="18" charset="0"/>
                <a:cs typeface="Times New Roman" panose="02020603050405020304" pitchFamily="18" charset="0"/>
              </a:rPr>
              <a:t>  Utilize AI to monitor trends in fashion by keeping track on sites Example:      Instagram Reels . Identify the latest and most popular patterns, colors, and style trends</a:t>
            </a:r>
            <a:r>
              <a:rPr lang="en-US" sz="1600" dirty="0">
                <a:solidFill>
                  <a:schemeClr val="accent2"/>
                </a:solidFill>
                <a:latin typeface="Times New Roman" panose="02020603050405020304" pitchFamily="18" charset="0"/>
                <a:cs typeface="Times New Roman" panose="02020603050405020304" pitchFamily="18" charset="0"/>
              </a:rPr>
              <a:t>.</a:t>
            </a:r>
          </a:p>
          <a:p>
            <a:r>
              <a:rPr lang="en-US" sz="1600" u="sng" dirty="0">
                <a:solidFill>
                  <a:srgbClr val="870759"/>
                </a:solidFill>
                <a:latin typeface="Times New Roman" panose="02020603050405020304" pitchFamily="18" charset="0"/>
                <a:cs typeface="Times New Roman" panose="02020603050405020304" pitchFamily="18" charset="0"/>
              </a:rPr>
              <a:t> </a:t>
            </a:r>
            <a:r>
              <a:rPr lang="en-US" sz="1600" dirty="0">
                <a:solidFill>
                  <a:srgbClr val="870759"/>
                </a:solidFill>
                <a:latin typeface="Times New Roman" panose="02020603050405020304" pitchFamily="18" charset="0"/>
                <a:cs typeface="Times New Roman" panose="02020603050405020304" pitchFamily="18" charset="0"/>
              </a:rPr>
              <a:t>Customer Preferences and Purchase History:</a:t>
            </a:r>
            <a:br>
              <a:rPr lang="en-US" sz="1600" dirty="0">
                <a:solidFill>
                  <a:srgbClr val="870759"/>
                </a:solidFill>
                <a:latin typeface="Times New Roman" panose="02020603050405020304" pitchFamily="18" charset="0"/>
                <a:cs typeface="Times New Roman" panose="02020603050405020304" pitchFamily="18" charset="0"/>
              </a:rPr>
            </a:br>
            <a:r>
              <a:rPr lang="en-US" sz="1600" dirty="0">
                <a:solidFill>
                  <a:schemeClr val="accent4">
                    <a:lumMod val="50000"/>
                  </a:schemeClr>
                </a:solidFill>
                <a:latin typeface="Times New Roman" panose="02020603050405020304" pitchFamily="18" charset="0"/>
                <a:cs typeface="Times New Roman" panose="02020603050405020304" pitchFamily="18" charset="0"/>
              </a:rPr>
              <a:t>Utilize existing customer data in order to comprehend individual preferences, such as viewed products and purchase history</a:t>
            </a:r>
            <a:r>
              <a:rPr lang="en-US" sz="1600" dirty="0">
                <a:solidFill>
                  <a:schemeClr val="accent2"/>
                </a:solidFill>
                <a:latin typeface="Times New Roman" panose="02020603050405020304" pitchFamily="18" charset="0"/>
                <a:cs typeface="Times New Roman" panose="02020603050405020304" pitchFamily="18" charset="0"/>
              </a:rPr>
              <a:t>.</a:t>
            </a:r>
          </a:p>
          <a:p>
            <a:r>
              <a:rPr lang="en-US" sz="1600" dirty="0">
                <a:solidFill>
                  <a:srgbClr val="870759"/>
                </a:solidFill>
                <a:latin typeface="Times New Roman" panose="02020603050405020304" pitchFamily="18" charset="0"/>
                <a:cs typeface="Times New Roman" panose="02020603050405020304" pitchFamily="18" charset="0"/>
              </a:rPr>
              <a:t>Personalized Shopping Experience with Virtual Avatars:</a:t>
            </a:r>
            <a:br>
              <a:rPr lang="en-US" sz="1600" dirty="0">
                <a:solidFill>
                  <a:srgbClr val="870759"/>
                </a:solidFill>
                <a:latin typeface="Times New Roman" panose="02020603050405020304" pitchFamily="18" charset="0"/>
                <a:cs typeface="Times New Roman" panose="02020603050405020304" pitchFamily="18" charset="0"/>
              </a:rPr>
            </a:br>
            <a:r>
              <a:rPr lang="en-US" sz="1600" dirty="0">
                <a:solidFill>
                  <a:schemeClr val="accent4">
                    <a:lumMod val="50000"/>
                  </a:schemeClr>
                </a:solidFill>
                <a:latin typeface="Times New Roman" panose="02020603050405020304" pitchFamily="18" charset="0"/>
                <a:cs typeface="Times New Roman" panose="02020603050405020304" pitchFamily="18" charset="0"/>
              </a:rPr>
              <a:t>Introduce virtual avatars that customers can personalize to match their body shape and size . Allow customers to visualize how selected clothes would look on their avatars, enhancing confidence in their purchase decisions</a:t>
            </a:r>
            <a:endParaRPr lang="en-US" sz="1600" dirty="0">
              <a:latin typeface="Times New Roman" panose="02020603050405020304" pitchFamily="18" charset="0"/>
              <a:cs typeface="Times New Roman" panose="02020603050405020304" pitchFamily="18" charset="0"/>
            </a:endParaRPr>
          </a:p>
          <a:p>
            <a:r>
              <a:rPr lang="en-US" sz="1600" dirty="0">
                <a:solidFill>
                  <a:srgbClr val="870759"/>
                </a:solidFill>
                <a:latin typeface="Times New Roman" panose="02020603050405020304" pitchFamily="18" charset="0"/>
                <a:cs typeface="Times New Roman" panose="02020603050405020304" pitchFamily="18" charset="0"/>
              </a:rPr>
              <a:t>AI-Powered Chatbot for Style Advice:</a:t>
            </a:r>
            <a:br>
              <a:rPr lang="en-US" sz="1600" dirty="0">
                <a:solidFill>
                  <a:srgbClr val="870759"/>
                </a:solidFill>
                <a:latin typeface="Times New Roman" panose="02020603050405020304" pitchFamily="18" charset="0"/>
                <a:cs typeface="Times New Roman" panose="02020603050405020304" pitchFamily="18" charset="0"/>
              </a:rPr>
            </a:br>
            <a:r>
              <a:rPr lang="en-US" sz="1600" dirty="0">
                <a:solidFill>
                  <a:schemeClr val="accent4">
                    <a:lumMod val="50000"/>
                  </a:schemeClr>
                </a:solidFill>
                <a:latin typeface="Times New Roman" panose="02020603050405020304" pitchFamily="18" charset="0"/>
                <a:cs typeface="Times New Roman" panose="02020603050405020304" pitchFamily="18" charset="0"/>
              </a:rPr>
              <a:t>Develop a chatbot that provides real-time assistance on how to pair clothing items together . Make recommendations based on individual preference choices and prevailing trends to add more interactivity and engagement to the purchasing experience.</a:t>
            </a:r>
            <a:endParaRPr lang="en-CA" sz="1600" dirty="0">
              <a:solidFill>
                <a:schemeClr val="accent4">
                  <a:lumMod val="50000"/>
                </a:schemeClr>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8D7521A5-61E9-FA1F-CAA5-283E93DAD671}"/>
              </a:ext>
            </a:extLst>
          </p:cNvPr>
          <p:cNvPicPr>
            <a:picLocks noChangeAspect="1"/>
          </p:cNvPicPr>
          <p:nvPr/>
        </p:nvPicPr>
        <p:blipFill>
          <a:blip r:embed="rId2"/>
          <a:stretch>
            <a:fillRect/>
          </a:stretch>
        </p:blipFill>
        <p:spPr>
          <a:xfrm>
            <a:off x="78659" y="322447"/>
            <a:ext cx="650705" cy="631281"/>
          </a:xfrm>
          <a:prstGeom prst="rect">
            <a:avLst/>
          </a:prstGeom>
        </p:spPr>
      </p:pic>
      <p:pic>
        <p:nvPicPr>
          <p:cNvPr id="7" name="Picture 6">
            <a:extLst>
              <a:ext uri="{FF2B5EF4-FFF2-40B4-BE49-F238E27FC236}">
                <a16:creationId xmlns:a16="http://schemas.microsoft.com/office/drawing/2014/main" id="{6F54C6D5-57B7-76D1-F1FC-FE1EA55DAC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57883" y="0"/>
            <a:ext cx="5181601" cy="6858000"/>
          </a:xfrm>
          <a:prstGeom prst="rect">
            <a:avLst/>
          </a:prstGeom>
        </p:spPr>
      </p:pic>
    </p:spTree>
    <p:extLst>
      <p:ext uri="{BB962C8B-B14F-4D97-AF65-F5344CB8AC3E}">
        <p14:creationId xmlns:p14="http://schemas.microsoft.com/office/powerpoint/2010/main" val="3898866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037F9-2E4F-8C01-138A-065F2DAD94D1}"/>
              </a:ext>
            </a:extLst>
          </p:cNvPr>
          <p:cNvSpPr>
            <a:spLocks noGrp="1"/>
          </p:cNvSpPr>
          <p:nvPr>
            <p:ph type="title"/>
          </p:nvPr>
        </p:nvSpPr>
        <p:spPr>
          <a:xfrm>
            <a:off x="671051" y="955060"/>
            <a:ext cx="2827020" cy="396875"/>
          </a:xfrm>
        </p:spPr>
        <p:txBody>
          <a:bodyPr>
            <a:normAutofit/>
          </a:bodyPr>
          <a:lstStyle/>
          <a:p>
            <a:r>
              <a:rPr lang="en-IN" sz="2000" b="1" dirty="0">
                <a:latin typeface="Times New Roman" panose="02020603050405020304" pitchFamily="18" charset="0"/>
                <a:cs typeface="Times New Roman" panose="02020603050405020304" pitchFamily="18" charset="0"/>
              </a:rPr>
              <a:t>User Journey : </a:t>
            </a:r>
            <a:endParaRPr lang="en-CA" sz="2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B200918-2365-8FDE-F519-9262CC965EAF}"/>
              </a:ext>
            </a:extLst>
          </p:cNvPr>
          <p:cNvSpPr>
            <a:spLocks noGrp="1"/>
          </p:cNvSpPr>
          <p:nvPr>
            <p:ph idx="1"/>
          </p:nvPr>
        </p:nvSpPr>
        <p:spPr>
          <a:xfrm>
            <a:off x="297426" y="1571441"/>
            <a:ext cx="6736080" cy="4351338"/>
          </a:xfrm>
        </p:spPr>
        <p:txBody>
          <a:bodyPr>
            <a:normAutofit/>
          </a:bodyPr>
          <a:lstStyle/>
          <a:p>
            <a:r>
              <a:rPr lang="en-US" sz="1600" dirty="0">
                <a:solidFill>
                  <a:srgbClr val="870759"/>
                </a:solidFill>
                <a:latin typeface="Times New Roman" panose="02020603050405020304" pitchFamily="18" charset="0"/>
                <a:cs typeface="Times New Roman" panose="02020603050405020304" pitchFamily="18" charset="0"/>
              </a:rPr>
              <a:t>Discovery Phase: </a:t>
            </a:r>
            <a:r>
              <a:rPr lang="en-US" sz="1600" dirty="0">
                <a:solidFill>
                  <a:srgbClr val="C164E6"/>
                </a:solidFill>
                <a:latin typeface="Times New Roman" panose="02020603050405020304" pitchFamily="18" charset="0"/>
                <a:cs typeface="Times New Roman" panose="02020603050405020304" pitchFamily="18" charset="0"/>
              </a:rPr>
              <a:t>Customer discovers trending fashion styles on Instagram Reels and other social media platforms</a:t>
            </a:r>
            <a:r>
              <a:rPr lang="en-US" sz="1600" dirty="0">
                <a:solidFill>
                  <a:srgbClr val="D75FEB"/>
                </a:solidFill>
                <a:latin typeface="Times New Roman" panose="02020603050405020304" pitchFamily="18" charset="0"/>
                <a:cs typeface="Times New Roman" panose="02020603050405020304" pitchFamily="18" charset="0"/>
              </a:rPr>
              <a:t>.</a:t>
            </a:r>
          </a:p>
          <a:p>
            <a:r>
              <a:rPr lang="en-US" sz="1600" dirty="0">
                <a:solidFill>
                  <a:srgbClr val="870759"/>
                </a:solidFill>
                <a:latin typeface="Times New Roman" panose="02020603050405020304" pitchFamily="18" charset="0"/>
                <a:cs typeface="Times New Roman" panose="02020603050405020304" pitchFamily="18" charset="0"/>
              </a:rPr>
              <a:t>Personalized Recommendation</a:t>
            </a:r>
            <a:r>
              <a:rPr lang="en-US" sz="1600" dirty="0">
                <a:solidFill>
                  <a:schemeClr val="accent4">
                    <a:lumMod val="50000"/>
                  </a:schemeClr>
                </a:solidFill>
                <a:latin typeface="Times New Roman" panose="02020603050405020304" pitchFamily="18" charset="0"/>
                <a:cs typeface="Times New Roman" panose="02020603050405020304" pitchFamily="18" charset="0"/>
              </a:rPr>
              <a:t>: </a:t>
            </a:r>
            <a:r>
              <a:rPr lang="en-US" sz="1600" dirty="0">
                <a:solidFill>
                  <a:srgbClr val="C164E6"/>
                </a:solidFill>
                <a:latin typeface="Times New Roman" panose="02020603050405020304" pitchFamily="18" charset="0"/>
                <a:cs typeface="Times New Roman" panose="02020603050405020304" pitchFamily="18" charset="0"/>
              </a:rPr>
              <a:t>AI analyzes trend data and customer preferences to suggest personalized fashion recommendations.</a:t>
            </a:r>
          </a:p>
          <a:p>
            <a:r>
              <a:rPr lang="en-US" sz="1600" dirty="0">
                <a:solidFill>
                  <a:srgbClr val="870759"/>
                </a:solidFill>
                <a:latin typeface="Times New Roman" panose="02020603050405020304" pitchFamily="18" charset="0"/>
                <a:cs typeface="Times New Roman" panose="02020603050405020304" pitchFamily="18" charset="0"/>
              </a:rPr>
              <a:t>Virtual Avatar Customization: </a:t>
            </a:r>
            <a:r>
              <a:rPr lang="en-US" sz="1600" dirty="0">
                <a:solidFill>
                  <a:srgbClr val="C164E6"/>
                </a:solidFill>
                <a:latin typeface="Times New Roman" panose="02020603050405020304" pitchFamily="18" charset="0"/>
                <a:cs typeface="Times New Roman" panose="02020603050405020304" pitchFamily="18" charset="0"/>
              </a:rPr>
              <a:t>Customer creates a virtual avatar reflecting their body shape and size using intuitive tools on the shopping platform.</a:t>
            </a:r>
          </a:p>
          <a:p>
            <a:r>
              <a:rPr lang="en-US" sz="1600" dirty="0">
                <a:solidFill>
                  <a:srgbClr val="870759"/>
                </a:solidFill>
                <a:latin typeface="Times New Roman" panose="02020603050405020304" pitchFamily="18" charset="0"/>
                <a:cs typeface="Times New Roman" panose="02020603050405020304" pitchFamily="18" charset="0"/>
              </a:rPr>
              <a:t>Visualizing Clothing Choices: </a:t>
            </a:r>
            <a:r>
              <a:rPr lang="en-US" sz="1600" dirty="0">
                <a:solidFill>
                  <a:srgbClr val="C164E6"/>
                </a:solidFill>
                <a:latin typeface="Times New Roman" panose="02020603050405020304" pitchFamily="18" charset="0"/>
                <a:cs typeface="Times New Roman" panose="02020603050405020304" pitchFamily="18" charset="0"/>
              </a:rPr>
              <a:t>Customer selects clothing items and instantly sees how they look on their personalized avatar in real-time 3D.</a:t>
            </a:r>
          </a:p>
          <a:p>
            <a:r>
              <a:rPr lang="en-US" sz="1600" dirty="0">
                <a:solidFill>
                  <a:srgbClr val="870759"/>
                </a:solidFill>
                <a:latin typeface="Times New Roman" panose="02020603050405020304" pitchFamily="18" charset="0"/>
                <a:cs typeface="Times New Roman" panose="02020603050405020304" pitchFamily="18" charset="0"/>
              </a:rPr>
              <a:t>Engaging with AI Chatbot: </a:t>
            </a:r>
            <a:r>
              <a:rPr lang="en-US" sz="1600" dirty="0">
                <a:solidFill>
                  <a:srgbClr val="C164E6"/>
                </a:solidFill>
                <a:latin typeface="Times New Roman" panose="02020603050405020304" pitchFamily="18" charset="0"/>
                <a:cs typeface="Times New Roman" panose="02020603050405020304" pitchFamily="18" charset="0"/>
              </a:rPr>
              <a:t>Customer interacts with an AI chatbot for styling tips and advice based on their preferences and current trends.</a:t>
            </a:r>
          </a:p>
          <a:p>
            <a:r>
              <a:rPr lang="en-US" sz="1600" dirty="0">
                <a:solidFill>
                  <a:srgbClr val="870759"/>
                </a:solidFill>
                <a:latin typeface="Times New Roman" panose="02020603050405020304" pitchFamily="18" charset="0"/>
                <a:cs typeface="Times New Roman" panose="02020603050405020304" pitchFamily="18" charset="0"/>
              </a:rPr>
              <a:t>Purchase Decision</a:t>
            </a:r>
            <a:r>
              <a:rPr lang="en-US" sz="1600" dirty="0">
                <a:solidFill>
                  <a:srgbClr val="C164E6"/>
                </a:solidFill>
                <a:latin typeface="Times New Roman" panose="02020603050405020304" pitchFamily="18" charset="0"/>
                <a:cs typeface="Times New Roman" panose="02020603050405020304" pitchFamily="18" charset="0"/>
              </a:rPr>
              <a:t>: Empowered by personalized recommendations and visualizations, the customer confidently makes a purchase directly on the platform.</a:t>
            </a:r>
            <a:endParaRPr lang="en-CA" sz="1600" dirty="0">
              <a:solidFill>
                <a:srgbClr val="C164E6"/>
              </a:solidFill>
              <a:latin typeface="Times New Roman" panose="02020603050405020304" pitchFamily="18" charset="0"/>
              <a:cs typeface="Times New Roman" panose="02020603050405020304" pitchFamily="18" charset="0"/>
            </a:endParaRPr>
          </a:p>
        </p:txBody>
      </p:sp>
      <p:pic>
        <p:nvPicPr>
          <p:cNvPr id="4" name="Picture 3" descr="A group of logos and symbols&#10;&#10;Description automatically generated">
            <a:extLst>
              <a:ext uri="{FF2B5EF4-FFF2-40B4-BE49-F238E27FC236}">
                <a16:creationId xmlns:a16="http://schemas.microsoft.com/office/drawing/2014/main" id="{E533BB9C-E404-BAD4-9AAD-E6534684A6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25033" y="4023237"/>
            <a:ext cx="4506452" cy="2534879"/>
          </a:xfrm>
          <a:prstGeom prst="rect">
            <a:avLst/>
          </a:prstGeom>
        </p:spPr>
      </p:pic>
      <p:pic>
        <p:nvPicPr>
          <p:cNvPr id="5" name="Picture 4">
            <a:extLst>
              <a:ext uri="{FF2B5EF4-FFF2-40B4-BE49-F238E27FC236}">
                <a16:creationId xmlns:a16="http://schemas.microsoft.com/office/drawing/2014/main" id="{589CFA3B-AB81-AF34-2500-F2E11D32C74D}"/>
              </a:ext>
            </a:extLst>
          </p:cNvPr>
          <p:cNvPicPr>
            <a:picLocks noChangeAspect="1"/>
          </p:cNvPicPr>
          <p:nvPr/>
        </p:nvPicPr>
        <p:blipFill>
          <a:blip r:embed="rId3"/>
          <a:stretch>
            <a:fillRect/>
          </a:stretch>
        </p:blipFill>
        <p:spPr>
          <a:xfrm>
            <a:off x="201562" y="896067"/>
            <a:ext cx="396875" cy="396875"/>
          </a:xfrm>
          <a:prstGeom prst="rect">
            <a:avLst/>
          </a:prstGeom>
        </p:spPr>
      </p:pic>
      <p:pic>
        <p:nvPicPr>
          <p:cNvPr id="9" name="Picture 8">
            <a:extLst>
              <a:ext uri="{FF2B5EF4-FFF2-40B4-BE49-F238E27FC236}">
                <a16:creationId xmlns:a16="http://schemas.microsoft.com/office/drawing/2014/main" id="{43937E58-E191-3230-7618-182867C0588C}"/>
              </a:ext>
            </a:extLst>
          </p:cNvPr>
          <p:cNvPicPr>
            <a:picLocks noChangeAspect="1"/>
          </p:cNvPicPr>
          <p:nvPr/>
        </p:nvPicPr>
        <p:blipFill>
          <a:blip r:embed="rId4"/>
          <a:stretch>
            <a:fillRect/>
          </a:stretch>
        </p:blipFill>
        <p:spPr>
          <a:xfrm>
            <a:off x="8318184" y="421339"/>
            <a:ext cx="3067478" cy="3124636"/>
          </a:xfrm>
          <a:prstGeom prst="rect">
            <a:avLst/>
          </a:prstGeom>
        </p:spPr>
      </p:pic>
    </p:spTree>
    <p:extLst>
      <p:ext uri="{BB962C8B-B14F-4D97-AF65-F5344CB8AC3E}">
        <p14:creationId xmlns:p14="http://schemas.microsoft.com/office/powerpoint/2010/main" val="4233864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681D2-D840-6F8F-1B2B-816C9B63D1A6}"/>
              </a:ext>
            </a:extLst>
          </p:cNvPr>
          <p:cNvSpPr>
            <a:spLocks noGrp="1"/>
          </p:cNvSpPr>
          <p:nvPr>
            <p:ph type="title"/>
          </p:nvPr>
        </p:nvSpPr>
        <p:spPr>
          <a:xfrm>
            <a:off x="395748" y="2174261"/>
            <a:ext cx="10515600" cy="1325563"/>
          </a:xfrm>
        </p:spPr>
        <p:txBody>
          <a:bodyPr/>
          <a:lstStyle/>
          <a:p>
            <a:r>
              <a:rPr lang="en-US" dirty="0">
                <a:solidFill>
                  <a:srgbClr val="870759"/>
                </a:solidFill>
              </a:rPr>
              <a:t>Sample Of Solution:</a:t>
            </a:r>
            <a:endParaRPr lang="en-IN" dirty="0">
              <a:solidFill>
                <a:srgbClr val="870759"/>
              </a:solidFill>
            </a:endParaRPr>
          </a:p>
        </p:txBody>
      </p:sp>
      <p:pic>
        <p:nvPicPr>
          <p:cNvPr id="4" name="Content Placeholder 5">
            <a:extLst>
              <a:ext uri="{FF2B5EF4-FFF2-40B4-BE49-F238E27FC236}">
                <a16:creationId xmlns:a16="http://schemas.microsoft.com/office/drawing/2014/main" id="{205F461A-2565-ACFB-CE15-A80BF63682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02537" y="176981"/>
            <a:ext cx="5691605" cy="6440129"/>
          </a:xfrm>
        </p:spPr>
      </p:pic>
    </p:spTree>
    <p:extLst>
      <p:ext uri="{BB962C8B-B14F-4D97-AF65-F5344CB8AC3E}">
        <p14:creationId xmlns:p14="http://schemas.microsoft.com/office/powerpoint/2010/main" val="3470378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1559</TotalTime>
  <Words>497</Words>
  <Application>Microsoft Office PowerPoint</Application>
  <PresentationFormat>Widescreen</PresentationFormat>
  <Paragraphs>27</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Aptos</vt:lpstr>
      <vt:lpstr>Aptos Display</vt:lpstr>
      <vt:lpstr>Arial</vt:lpstr>
      <vt:lpstr>Times New Roman</vt:lpstr>
      <vt:lpstr>Office Theme</vt:lpstr>
      <vt:lpstr>PowerPoint Presentation</vt:lpstr>
      <vt:lpstr>Transforming Fast Fashion: AI-Powered Recommendations, Virtual Styling and Enhanced Customer Engagement.</vt:lpstr>
      <vt:lpstr>The Proposed Solution </vt:lpstr>
      <vt:lpstr>User Journey : </vt:lpstr>
      <vt:lpstr>Sample Of Solution: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Prabhjott Singh</dc:creator>
  <cp:lastModifiedBy>Dr.Rohtas Verma</cp:lastModifiedBy>
  <cp:revision>9</cp:revision>
  <dcterms:created xsi:type="dcterms:W3CDTF">2024-06-20T13:46:30Z</dcterms:created>
  <dcterms:modified xsi:type="dcterms:W3CDTF">2024-06-26T07:24:09Z</dcterms:modified>
</cp:coreProperties>
</file>

<file path=docProps/thumbnail.jpeg>
</file>